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1" r:id="rId5"/>
    <p:sldId id="298" r:id="rId6"/>
    <p:sldId id="296" r:id="rId7"/>
    <p:sldId id="287" r:id="rId8"/>
    <p:sldId id="267" r:id="rId9"/>
    <p:sldId id="300" r:id="rId10"/>
    <p:sldId id="301" r:id="rId11"/>
    <p:sldId id="299" r:id="rId12"/>
    <p:sldId id="260" r:id="rId13"/>
    <p:sldId id="302" r:id="rId14"/>
    <p:sldId id="277" r:id="rId15"/>
    <p:sldId id="286" r:id="rId16"/>
    <p:sldId id="297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703" autoAdjust="0"/>
  </p:normalViewPr>
  <p:slideViewPr>
    <p:cSldViewPr snapToGrid="0">
      <p:cViewPr>
        <p:scale>
          <a:sx n="100" d="100"/>
          <a:sy n="100" d="100"/>
        </p:scale>
        <p:origin x="-822" y="-462"/>
      </p:cViewPr>
      <p:guideLst>
        <p:guide orient="horz" pos="2160"/>
        <p:guide orient="horz" pos="432"/>
        <p:guide pos="3864"/>
        <p:guide pos="408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15.12.2020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018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3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8539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090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xmlns="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xmlns="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xmlns="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xmlns="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xmlns="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xmlns="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xmlns="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xmlns="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xmlns="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xmlns="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xmlns="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xmlns="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xmlns="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xmlns="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xmlns="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xmlns="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xmlns="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xmlns="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xmlns="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xmlns="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xmlns="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Трое мужчин за столом для пикника">
            <a:extLst>
              <a:ext uri="{FF2B5EF4-FFF2-40B4-BE49-F238E27FC236}">
                <a16:creationId xmlns:a16="http://schemas.microsoft.com/office/drawing/2014/main" xmlns="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1214" y="1291772"/>
            <a:ext cx="5370786" cy="3611880"/>
          </a:xfrm>
        </p:spPr>
        <p:txBody>
          <a:bodyPr rtlCol="0"/>
          <a:lstStyle/>
          <a:p>
            <a:pPr rtl="0"/>
            <a:r>
              <a:rPr lang="ru-RU" dirty="0" smtClean="0"/>
              <a:t>КАК КОНСПЕКТИРОВАТЬ ЛЕКЦИИ</a:t>
            </a:r>
            <a:endParaRPr lang="ru-RU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xmlns="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093" y="5676180"/>
            <a:ext cx="4178808" cy="521208"/>
          </a:xfrm>
        </p:spPr>
        <p:txBody>
          <a:bodyPr rtlCol="0"/>
          <a:lstStyle/>
          <a:p>
            <a:pPr algn="l" rtl="0"/>
            <a:r>
              <a:rPr lang="ru-RU" sz="2400" dirty="0" err="1" smtClean="0"/>
              <a:t>Гашева</a:t>
            </a:r>
            <a:r>
              <a:rPr lang="ru-RU" sz="2400" dirty="0" smtClean="0"/>
              <a:t> Юлия</a:t>
            </a:r>
          </a:p>
          <a:p>
            <a:pPr algn="l" rtl="0"/>
            <a:r>
              <a:rPr lang="en-US" sz="2400" dirty="0" smtClean="0"/>
              <a:t>gasheva@ums.tsu.ru</a:t>
            </a:r>
            <a:endParaRPr lang="ru-RU" sz="2400" dirty="0"/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xmlns="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8" name="Подзаголовок 11">
            <a:extLst>
              <a:ext uri="{FF2B5EF4-FFF2-40B4-BE49-F238E27FC236}">
                <a16:creationId xmlns:a16="http://schemas.microsoft.com/office/drawing/2014/main" xmlns="" id="{B28A8D9C-5123-4D2B-9272-016EF90E0E50}"/>
              </a:ext>
            </a:extLst>
          </p:cNvPr>
          <p:cNvSpPr txBox="1">
            <a:spLocks/>
          </p:cNvSpPr>
          <p:nvPr/>
        </p:nvSpPr>
        <p:spPr>
          <a:xfrm>
            <a:off x="6821215" y="123696"/>
            <a:ext cx="5370786" cy="521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rgbClr val="B2606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/>
              <a:t>Мастер-класс </a:t>
            </a:r>
          </a:p>
          <a:p>
            <a:pPr algn="l"/>
            <a:r>
              <a:rPr lang="ru-RU" sz="2400" b="1" dirty="0" smtClean="0"/>
              <a:t>в рамках проекта </a:t>
            </a:r>
          </a:p>
          <a:p>
            <a:pPr algn="l"/>
            <a:r>
              <a:rPr lang="ru-RU" sz="2400" b="1" dirty="0" smtClean="0"/>
              <a:t>«Центр академического успеха»</a:t>
            </a:r>
          </a:p>
        </p:txBody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24499" y="259842"/>
            <a:ext cx="6467476" cy="97840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800" b="1" dirty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rPr>
              <a:t>Мобильные и </a:t>
            </a:r>
            <a:r>
              <a:rPr lang="ru-RU" sz="2800" b="1" dirty="0" smtClean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rPr>
              <a:t>онлайн-приложения для </a:t>
            </a:r>
            <a:r>
              <a:rPr lang="ru-RU" sz="2800" b="1" dirty="0" smtClean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rPr>
              <a:t>транскрибирования</a:t>
            </a:r>
            <a:r>
              <a:rPr lang="en-US" sz="2800" b="1" dirty="0" smtClean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rPr>
              <a:t>/</a:t>
            </a:r>
            <a:r>
              <a:rPr lang="ru-RU" sz="2800" b="1" dirty="0" smtClean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rPr>
              <a:t>расшифровки </a:t>
            </a:r>
            <a:r>
              <a:rPr lang="ru-RU" sz="2800" b="1" dirty="0" smtClean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rPr>
              <a:t>аудио (голосовые блокноты и др.)</a:t>
            </a:r>
          </a:p>
          <a:p>
            <a:pPr>
              <a:spcBef>
                <a:spcPct val="0"/>
              </a:spcBef>
            </a:pPr>
            <a:endParaRPr lang="ru-RU" sz="2800" dirty="0">
              <a:solidFill>
                <a:schemeClr val="tx1"/>
              </a:solidFill>
              <a:latin typeface="Corbel" panose="020B050302020402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rPr>
              <a:t>Платные: </a:t>
            </a: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rPr>
              <a:t>есть алгоритм членения текста на предложения, </a:t>
            </a: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rPr>
              <a:t>длинные тексты</a:t>
            </a:r>
          </a:p>
          <a:p>
            <a:pPr>
              <a:spcBef>
                <a:spcPct val="0"/>
              </a:spcBef>
            </a:pPr>
            <a:endParaRPr lang="ru-RU" sz="2800" dirty="0">
              <a:solidFill>
                <a:schemeClr val="tx1"/>
              </a:solidFill>
              <a:latin typeface="Corbel" panose="020B050302020402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rPr>
              <a:t>Бесплатные:</a:t>
            </a: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rPr>
              <a:t>сплошной текст без запятых и точек;</a:t>
            </a: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rPr>
              <a:t>короткие фрагменты аудио</a:t>
            </a:r>
            <a:endParaRPr lang="ru-RU" sz="2800" dirty="0">
              <a:solidFill>
                <a:schemeClr val="tx1"/>
              </a:solidFill>
              <a:latin typeface="Corbel" panose="020B0503020204020204" pitchFamily="34" charset="0"/>
              <a:ea typeface="+mj-ea"/>
              <a:cs typeface="+mj-cs"/>
            </a:endParaRPr>
          </a:p>
        </p:txBody>
      </p:sp>
      <p:pic>
        <p:nvPicPr>
          <p:cNvPr id="1026" name="Picture 2" descr="Транскрибация аудио в текст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8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3602" y="2209889"/>
            <a:ext cx="3645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  <a:ea typeface="+mj-ea"/>
                <a:cs typeface="+mj-cs"/>
              </a:rPr>
              <a:t>Если нет конспектов и презентаций</a:t>
            </a:r>
          </a:p>
        </p:txBody>
      </p:sp>
    </p:spTree>
    <p:extLst>
      <p:ext uri="{BB962C8B-B14F-4D97-AF65-F5344CB8AC3E}">
        <p14:creationId xmlns:p14="http://schemas.microsoft.com/office/powerpoint/2010/main" val="336246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Группа учащихся за столом в библиотеке">
            <a:extLst>
              <a:ext uri="{FF2B5EF4-FFF2-40B4-BE49-F238E27FC236}">
                <a16:creationId xmlns:a16="http://schemas.microsoft.com/office/drawing/2014/main" xmlns="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Группа 2" descr="Декоративный элемент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-2" y="-220717"/>
            <a:ext cx="6957056" cy="6858000"/>
            <a:chOff x="0" y="0"/>
            <a:chExt cx="6957056" cy="6858000"/>
          </a:xfrm>
        </p:grpSpPr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31" name="Заголовок 30">
            <a:extLst>
              <a:ext uri="{FF2B5EF4-FFF2-40B4-BE49-F238E27FC236}">
                <a16:creationId xmlns:a16="http://schemas.microsoft.com/office/drawing/2014/main" xmlns="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704" y="186532"/>
            <a:ext cx="5330038" cy="861273"/>
          </a:xfrm>
        </p:spPr>
        <p:txBody>
          <a:bodyPr rtlCol="0"/>
          <a:lstStyle/>
          <a:p>
            <a:pPr rtl="0"/>
            <a:r>
              <a:rPr lang="ru-RU" dirty="0" smtClean="0"/>
              <a:t>ПОСЛЕ ЛЕКЦИИ</a:t>
            </a:r>
            <a:endParaRPr lang="ru-RU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xmlns="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421" y="4231563"/>
            <a:ext cx="5049510" cy="666409"/>
          </a:xfrm>
        </p:spPr>
        <p:txBody>
          <a:bodyPr rtlCol="0"/>
          <a:lstStyle/>
          <a:p>
            <a:pPr rtl="0"/>
            <a:r>
              <a:rPr lang="ru-RU" sz="2800" b="1" dirty="0" smtClean="0"/>
              <a:t>Обсудите лекцию с другими студентами. Сравните конспекты</a:t>
            </a:r>
            <a:endParaRPr lang="ru-RU" sz="2800" b="1" dirty="0"/>
          </a:p>
        </p:txBody>
      </p:sp>
      <p:sp>
        <p:nvSpPr>
          <p:cNvPr id="9" name="Подзаголовок 11">
            <a:extLst>
              <a:ext uri="{FF2B5EF4-FFF2-40B4-BE49-F238E27FC236}">
                <a16:creationId xmlns:a16="http://schemas.microsoft.com/office/drawing/2014/main" xmlns="" id="{A6AB5563-AD44-4883-8D3E-93E27EEDAA40}"/>
              </a:ext>
            </a:extLst>
          </p:cNvPr>
          <p:cNvSpPr txBox="1">
            <a:spLocks/>
          </p:cNvSpPr>
          <p:nvPr/>
        </p:nvSpPr>
        <p:spPr>
          <a:xfrm>
            <a:off x="468704" y="1123156"/>
            <a:ext cx="5049510" cy="666409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Прочитайте конспект. </a:t>
            </a:r>
          </a:p>
          <a:p>
            <a:r>
              <a:rPr lang="ru-RU" sz="3200" b="1" dirty="0" smtClean="0"/>
              <a:t>Дополните детали, о которых вы узнали (например, нашли определение нового термина)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099" y="1793002"/>
            <a:ext cx="7985661" cy="4248073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400" dirty="0" smtClean="0"/>
              <a:t>Легко прочитать ……………………………………………………………..……. </a:t>
            </a:r>
          </a:p>
          <a:p>
            <a:pPr marL="0" indent="0" rtl="0">
              <a:buNone/>
            </a:pPr>
            <a:r>
              <a:rPr lang="ru-RU" sz="2400" dirty="0" smtClean="0"/>
              <a:t>Кратко, по пунктам…………………………………………………....</a:t>
            </a:r>
          </a:p>
          <a:p>
            <a:pPr marL="0" indent="0" rtl="0">
              <a:buNone/>
            </a:pPr>
            <a:r>
              <a:rPr lang="ru-RU" sz="2400" dirty="0" smtClean="0"/>
              <a:t>Легко понимать………………………………………………………………………</a:t>
            </a:r>
          </a:p>
          <a:p>
            <a:pPr marL="0" indent="0">
              <a:buNone/>
            </a:pPr>
            <a:r>
              <a:rPr lang="ru-RU" sz="2400" dirty="0" smtClean="0"/>
              <a:t>Хорошо организован, структурирован………………………………</a:t>
            </a:r>
          </a:p>
          <a:p>
            <a:pPr marL="0" indent="0" rtl="0">
              <a:buNone/>
            </a:pPr>
            <a:r>
              <a:rPr lang="ru-RU" sz="2400" dirty="0" smtClean="0"/>
              <a:t>Легко использовать в учёбе…………………………………..</a:t>
            </a:r>
          </a:p>
          <a:p>
            <a:pPr marL="0" indent="0" rtl="0">
              <a:buNone/>
            </a:pPr>
            <a:r>
              <a:rPr lang="ru-RU" sz="2400" dirty="0" smtClean="0"/>
              <a:t>Хорошие сокращения………………………………………………………………</a:t>
            </a:r>
          </a:p>
          <a:p>
            <a:pPr marL="0" indent="0" rtl="0">
              <a:buNone/>
            </a:pPr>
            <a:r>
              <a:rPr lang="ru-RU" sz="2400" dirty="0" smtClean="0"/>
              <a:t>Важные мысли изложены чётко………………………..</a:t>
            </a:r>
          </a:p>
          <a:p>
            <a:pPr marL="0" indent="0" rtl="0">
              <a:buNone/>
            </a:pPr>
            <a:r>
              <a:rPr lang="ru-RU" sz="2400" dirty="0" smtClean="0"/>
              <a:t>Мои собственные слова…………………………………….</a:t>
            </a:r>
          </a:p>
          <a:p>
            <a:pPr marL="0" indent="0" rtl="0">
              <a:buNone/>
            </a:pPr>
            <a:r>
              <a:rPr lang="ru-RU" sz="2400" dirty="0" smtClean="0"/>
              <a:t>Мои слова отделены от цитат……………………</a:t>
            </a:r>
          </a:p>
          <a:p>
            <a:pPr marL="0" indent="0" rtl="0">
              <a:buNone/>
            </a:pPr>
            <a:r>
              <a:rPr lang="ru-RU" sz="2400" dirty="0" smtClean="0"/>
              <a:t>Есть ссылки на источники…………………………………………….</a:t>
            </a:r>
            <a:endParaRPr lang="ru-RU" sz="2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68" y="284306"/>
            <a:ext cx="10815864" cy="830997"/>
          </a:xfrm>
        </p:spPr>
        <p:txBody>
          <a:bodyPr rtlCol="0"/>
          <a:lstStyle/>
          <a:p>
            <a:pPr rtl="0"/>
            <a:r>
              <a:rPr lang="ru-RU" sz="3600" dirty="0" smtClean="0"/>
              <a:t>Самоконтроль. Насколько полезны ваши конспекты?</a:t>
            </a:r>
            <a:endParaRPr lang="ru-RU" sz="3600" dirty="0"/>
          </a:p>
        </p:txBody>
      </p:sp>
      <p:pic>
        <p:nvPicPr>
          <p:cNvPr id="27" name="Объект 79" descr="Открытая книга">
            <a:extLst>
              <a:ext uri="{FF2B5EF4-FFF2-40B4-BE49-F238E27FC236}">
                <a16:creationId xmlns:a16="http://schemas.microsoft.com/office/drawing/2014/main" xmlns="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/>
      </p:pic>
      <p:sp>
        <p:nvSpPr>
          <p:cNvPr id="2" name="Прямоугольник 1"/>
          <p:cNvSpPr/>
          <p:nvPr/>
        </p:nvSpPr>
        <p:spPr>
          <a:xfrm>
            <a:off x="421368" y="930637"/>
            <a:ext cx="10717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B2606E"/>
                </a:solidFill>
              </a:rPr>
              <a:t>Для каждой группы противоположных утверждений поставьте галочку на той части пунктирной линии, которая, по вашему мнению, соответствует вашим конспектам</a:t>
            </a:r>
            <a:endParaRPr lang="ru-RU" sz="2400" dirty="0"/>
          </a:p>
        </p:txBody>
      </p:sp>
      <p:sp>
        <p:nvSpPr>
          <p:cNvPr id="6" name="Текст 15">
            <a:extLst>
              <a:ext uri="{FF2B5EF4-FFF2-40B4-BE49-F238E27FC236}">
                <a16:creationId xmlns:a16="http://schemas.microsoft.com/office/drawing/2014/main" xmlns="" id="{5336101E-D654-46D8-A983-BF46C5D86583}"/>
              </a:ext>
            </a:extLst>
          </p:cNvPr>
          <p:cNvSpPr txBox="1">
            <a:spLocks/>
          </p:cNvSpPr>
          <p:nvPr/>
        </p:nvSpPr>
        <p:spPr>
          <a:xfrm>
            <a:off x="7016620" y="1816582"/>
            <a:ext cx="4395568" cy="4248073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400" dirty="0" smtClean="0"/>
              <a:t>Трудно прочитать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dirty="0" smtClean="0"/>
              <a:t>Слишком много деталей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dirty="0" smtClean="0"/>
              <a:t>Трудно понимать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dirty="0" smtClean="0"/>
              <a:t>Плохо организован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dirty="0" smtClean="0"/>
              <a:t>Невозможно использовать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dirty="0" smtClean="0"/>
              <a:t>Нет сокращений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dirty="0" smtClean="0"/>
              <a:t>Сложно найти важную мысль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dirty="0" smtClean="0"/>
              <a:t>Куски текста из книг и лекций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dirty="0" smtClean="0"/>
              <a:t>Легко спутать мои слова и цитаты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dirty="0" smtClean="0"/>
              <a:t>Трудно найти источник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473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59" y="1911927"/>
            <a:ext cx="11424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Скажите, как вы можете </a:t>
            </a:r>
          </a:p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 свои конспекты лучше?</a:t>
            </a:r>
          </a:p>
        </p:txBody>
      </p:sp>
    </p:spTree>
    <p:extLst>
      <p:ext uri="{BB962C8B-B14F-4D97-AF65-F5344CB8AC3E}">
        <p14:creationId xmlns:p14="http://schemas.microsoft.com/office/powerpoint/2010/main" val="373540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ужно ли конспектировать лекции современному студенту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9" r="24579"/>
          <a:stretch>
            <a:fillRect/>
          </a:stretch>
        </p:blipFill>
        <p:spPr bwMode="auto">
          <a:xfrm>
            <a:off x="-2" y="-951"/>
            <a:ext cx="5505451" cy="68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23849"/>
            <a:ext cx="5402317" cy="76027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Цель мастер-класса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84379" y="443383"/>
            <a:ext cx="4178808" cy="521208"/>
          </a:xfrm>
        </p:spPr>
        <p:txBody>
          <a:bodyPr/>
          <a:lstStyle/>
          <a:p>
            <a:pPr algn="r"/>
            <a:r>
              <a:rPr lang="ru-RU" sz="2400" b="1" dirty="0" smtClean="0"/>
              <a:t>Задачи занятия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4950" y="1175139"/>
            <a:ext cx="4379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Развитие умения конспектировать лекции на основе их самостоятельной оценки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3408" y="1352016"/>
            <a:ext cx="48642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spcBef>
                <a:spcPts val="1200"/>
              </a:spcBef>
              <a:buFontTx/>
              <a:buChar char="-"/>
            </a:pPr>
            <a:r>
              <a:rPr lang="ru-RU" sz="2400" dirty="0" smtClean="0"/>
              <a:t>Познакомить с алгоритмом подготовки к лекции;</a:t>
            </a:r>
          </a:p>
          <a:p>
            <a:pPr marL="285750" indent="-285750" algn="r">
              <a:spcBef>
                <a:spcPts val="1200"/>
              </a:spcBef>
              <a:buFontTx/>
              <a:buChar char="-"/>
            </a:pPr>
            <a:r>
              <a:rPr lang="ru-RU" sz="2400" dirty="0" smtClean="0"/>
              <a:t>Научить вычленять блоки информации лекции с целью создания структурированных записей;</a:t>
            </a:r>
          </a:p>
          <a:p>
            <a:pPr marL="285750" indent="-285750" algn="r">
              <a:spcBef>
                <a:spcPts val="1200"/>
              </a:spcBef>
              <a:buFontTx/>
              <a:buChar char="-"/>
            </a:pPr>
            <a:r>
              <a:rPr lang="ru-RU" sz="2400" dirty="0" smtClean="0"/>
              <a:t>Познакомить со способами улучшения конспектов;</a:t>
            </a:r>
          </a:p>
          <a:p>
            <a:pPr marL="285750" indent="-285750" algn="r">
              <a:spcBef>
                <a:spcPts val="1200"/>
              </a:spcBef>
              <a:buFontTx/>
              <a:buChar char="-"/>
            </a:pPr>
            <a:r>
              <a:rPr lang="ru-RU" sz="2400" dirty="0" smtClean="0"/>
              <a:t>Развить умение оценивать собственную работу.</a:t>
            </a:r>
          </a:p>
          <a:p>
            <a:pPr marL="285750" indent="-285750" algn="r">
              <a:spcBef>
                <a:spcPts val="1200"/>
              </a:spcBef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73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saturation sat="176000"/>
                    </a14:imgEffect>
                    <a14:imgEffect>
                      <a14:brightnessContrast bright="56000" contrast="26000"/>
                    </a14:imgEffect>
                  </a14:imgLayer>
                </a14:imgProps>
              </a:ext>
            </a:extLst>
          </a:blip>
          <a:srcRect l="-3179" t="-2798" r="5876" b="-2798"/>
          <a:stretch/>
        </p:blipFill>
        <p:spPr>
          <a:xfrm>
            <a:off x="-104634" y="176655"/>
            <a:ext cx="5448529" cy="6574467"/>
          </a:xfrm>
          <a:prstGeom prst="rect">
            <a:avLst/>
          </a:prstGeom>
          <a:effectLst>
            <a:outerShdw blurRad="50800" dist="50800" dir="60000" sx="1000" sy="1000" algn="ctr" rotWithShape="0">
              <a:srgbClr val="000000"/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972879" y="176655"/>
            <a:ext cx="5775834" cy="3611880"/>
          </a:xfrm>
        </p:spPr>
        <p:txBody>
          <a:bodyPr/>
          <a:lstStyle/>
          <a:p>
            <a:r>
              <a:rPr lang="ru-RU" sz="2800" dirty="0" smtClean="0"/>
              <a:t>Лекции составлены таким образом, чтобы облегчить начало исследования. Они дают общее представление о предмете, об основных понятиях и теориях, о современных исследованиях по данной теме. 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3028" y="4822112"/>
            <a:ext cx="5635685" cy="521208"/>
          </a:xfrm>
        </p:spPr>
        <p:txBody>
          <a:bodyPr/>
          <a:lstStyle/>
          <a:p>
            <a:pPr algn="r"/>
            <a:r>
              <a:rPr lang="ru-RU" sz="2800" b="1" dirty="0" smtClean="0"/>
              <a:t>Кто Ваш любимый лектор? </a:t>
            </a:r>
          </a:p>
          <a:p>
            <a:pPr algn="r"/>
            <a:r>
              <a:rPr lang="ru-RU" sz="2800" b="1" dirty="0" smtClean="0"/>
              <a:t>Почему Вам нравятся его лекции</a:t>
            </a:r>
            <a:r>
              <a:rPr lang="ru-RU" sz="2800" dirty="0" smtClean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706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мещение с красными стульями перед окном">
            <a:extLst>
              <a:ext uri="{FF2B5EF4-FFF2-40B4-BE49-F238E27FC236}">
                <a16:creationId xmlns:a16="http://schemas.microsoft.com/office/drawing/2014/main" xmlns="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730"/>
            <a:ext cx="6676568" cy="6858000"/>
          </a:xfrm>
        </p:spPr>
      </p:pic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xmlns="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6622" y="619397"/>
            <a:ext cx="4178808" cy="521208"/>
          </a:xfrm>
        </p:spPr>
        <p:txBody>
          <a:bodyPr rtlCol="0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Прочитайте или просто просмотрите книгу по теме лекции. Просмотрите заголовки, подзаголовки, названия, рассматриваемые вопросы. Проверьте, есть ли какие-то </a:t>
            </a:r>
            <a:r>
              <a:rPr lang="ru-RU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термины, которые вы не понимаете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Запишите вопросы, на которые вы бы хотели получить ответ.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Просмотрите заметки предыдущей лекции и найдите связь с материалом следующей.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xmlns="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883"/>
            <a:ext cx="4379976" cy="1590436"/>
          </a:xfrm>
        </p:spPr>
        <p:txBody>
          <a:bodyPr rtlCol="0"/>
          <a:lstStyle/>
          <a:p>
            <a:pPr rtl="0"/>
            <a:r>
              <a:rPr lang="ru-RU" dirty="0" smtClean="0"/>
              <a:t>ПЕРЕД ЛЕКЦИЕЙ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Вид сверху на винтовую лестницу">
            <a:extLst>
              <a:ext uri="{FF2B5EF4-FFF2-40B4-BE49-F238E27FC236}">
                <a16:creationId xmlns:a16="http://schemas.microsoft.com/office/drawing/2014/main" xmlns="" id="{FEB910A3-4C94-4A0C-AC72-88985A7BA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6" name="Рисунок 5" descr="Открытая книга с аудиторией, смотрящей постановку, на заднем плане">
            <a:extLst>
              <a:ext uri="{FF2B5EF4-FFF2-40B4-BE49-F238E27FC236}">
                <a16:creationId xmlns:a16="http://schemas.microsoft.com/office/drawing/2014/main" xmlns="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650" y="0"/>
            <a:ext cx="8170223" cy="6858000"/>
          </a:xfrm>
        </p:spPr>
      </p:pic>
      <p:sp>
        <p:nvSpPr>
          <p:cNvPr id="8" name="Прямоугольник 7" descr="Декоративный элемент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5530" y="5181600"/>
            <a:ext cx="5881491" cy="904879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B2606E"/>
                </a:solidFill>
              </a:rPr>
              <a:t>Вы много пишите на лекциях? Почему много? Почему мало?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5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9" name="Заголовок 30">
            <a:extLst>
              <a:ext uri="{FF2B5EF4-FFF2-40B4-BE49-F238E27FC236}">
                <a16:creationId xmlns:a16="http://schemas.microsoft.com/office/drawing/2014/main" xmlns="" id="{9284195F-D106-45D8-ABAA-959FA68948B0}"/>
              </a:ext>
            </a:extLst>
          </p:cNvPr>
          <p:cNvSpPr txBox="1">
            <a:spLocks/>
          </p:cNvSpPr>
          <p:nvPr/>
        </p:nvSpPr>
        <p:spPr>
          <a:xfrm>
            <a:off x="235531" y="271071"/>
            <a:ext cx="5330038" cy="861273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GB" sz="2400" kern="1200" dirty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chemeClr val="bg1"/>
                </a:solidFill>
              </a:rPr>
              <a:t>ВО ВРЕМЯ ЛЕКЦИИ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64582" y="2667210"/>
            <a:ext cx="4417621" cy="3111335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Записывайте вопросы, которые возникают по ходу лекции.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лекторы по разному относятся к вопросам: некоторые предпочитают, чтобы вопросы задавали в конце, другие - по ходу лекции.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32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 txBox="1">
            <a:spLocks/>
          </p:cNvSpPr>
          <p:nvPr/>
        </p:nvSpPr>
        <p:spPr>
          <a:xfrm>
            <a:off x="397743" y="1132344"/>
            <a:ext cx="5005614" cy="82296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GB" sz="2400" kern="1200" dirty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bg1"/>
                </a:solidFill>
              </a:rPr>
              <a:t>Записывайте заголовки, определения, вопросы и ссылки на источники. Не записывайте детали, которые можно будет найти в учебнике. Внимательно слушайте. </a:t>
            </a:r>
          </a:p>
        </p:txBody>
      </p:sp>
    </p:spTree>
    <p:extLst>
      <p:ext uri="{BB962C8B-B14F-4D97-AF65-F5344CB8AC3E}">
        <p14:creationId xmlns:p14="http://schemas.microsoft.com/office/powerpoint/2010/main" val="307731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5985" y="182130"/>
            <a:ext cx="5989287" cy="822960"/>
          </a:xfrm>
        </p:spPr>
        <p:txBody>
          <a:bodyPr/>
          <a:lstStyle/>
          <a:p>
            <a:r>
              <a:rPr lang="ru-RU" sz="4400" dirty="0">
                <a:latin typeface="+mj-lt"/>
              </a:rPr>
              <a:t>Организация записей</a:t>
            </a:r>
          </a:p>
        </p:txBody>
      </p:sp>
      <p:pic>
        <p:nvPicPr>
          <p:cNvPr id="1026" name="Picture 2" descr="https://sun9-26.userapi.com/impg/emoj7Wbj9iF038T1LLG-x-yvz7RBw5K00T94VQ/0hIYuQ3i4a8.jpg?size=1280x617&amp;quality=96&amp;sign=226c701d886f829c9e0d8db9275f258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22" y="4053134"/>
            <a:ext cx="5631465" cy="27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3.userapi.com/impg/3aoAKlTWIG_jf8-RkbWV1EWyWm--D8RJzBB2xQ/96sOmUQkP_w.jpg?size=1280x932&amp;quality=96&amp;sign=96d5ed0032761f1c23f29ffb056b5d8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7" y="182130"/>
            <a:ext cx="5228934" cy="380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3.userapi.com/impg/2BNXZiT02YC6N62xA8mVwDUMzCGDWSi8BN6xJg/nUwxnWWn0WM.jpg?size=837x1080&amp;quality=96&amp;sign=8794d6e7e819d81be11c95e0cf7d87c2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9" y="1089404"/>
            <a:ext cx="4284252" cy="55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3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7.userapi.com/impg/YVbQhyfz3hTlCoVd653Yiv0ZyG6eX8jqbhbu0g/Be2JgRokwPs.jpg?size=2560x1912&amp;quality=96&amp;proxy=1&amp;sign=c9f51f1c4ceb8e380584dcad687093ff&amp;type=album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5965"/>
          <a:stretch>
            <a:fillRect/>
          </a:stretch>
        </p:blipFill>
        <p:spPr bwMode="auto">
          <a:xfrm>
            <a:off x="0" y="0"/>
            <a:ext cx="8087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50" y="3652843"/>
            <a:ext cx="3914775" cy="822960"/>
          </a:xfrm>
        </p:spPr>
        <p:txBody>
          <a:bodyPr/>
          <a:lstStyle/>
          <a:p>
            <a:r>
              <a:rPr lang="ru-RU" b="1" dirty="0" smtClean="0"/>
              <a:t>Лист для комментариев,</a:t>
            </a:r>
            <a:br>
              <a:rPr lang="ru-RU" b="1" dirty="0" smtClean="0"/>
            </a:br>
            <a:r>
              <a:rPr lang="ru-RU" b="1" dirty="0" smtClean="0"/>
              <a:t>вопросов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09550" y="4751832"/>
            <a:ext cx="4200525" cy="1005840"/>
          </a:xfrm>
        </p:spPr>
        <p:txBody>
          <a:bodyPr/>
          <a:lstStyle/>
          <a:p>
            <a:r>
              <a:rPr lang="ru-RU" dirty="0" smtClean="0"/>
              <a:t>+ дополнительная информация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029200" y="4991100"/>
            <a:ext cx="504825" cy="609600"/>
          </a:xfrm>
          <a:prstGeom prst="ellipse">
            <a:avLst/>
          </a:prstGeom>
          <a:solidFill>
            <a:schemeClr val="bg1">
              <a:alpha val="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34037" y="4010025"/>
            <a:ext cx="409575" cy="409575"/>
          </a:xfrm>
          <a:prstGeom prst="ellipse">
            <a:avLst/>
          </a:prstGeom>
          <a:solidFill>
            <a:schemeClr val="bg1">
              <a:alpha val="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24536" y="2676525"/>
            <a:ext cx="338137" cy="408316"/>
          </a:xfrm>
          <a:prstGeom prst="ellipse">
            <a:avLst/>
          </a:prstGeom>
          <a:solidFill>
            <a:schemeClr val="bg1">
              <a:alpha val="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05636" y="2613983"/>
            <a:ext cx="338137" cy="408316"/>
          </a:xfrm>
          <a:prstGeom prst="ellipse">
            <a:avLst/>
          </a:prstGeom>
          <a:solidFill>
            <a:schemeClr val="bg1">
              <a:alpha val="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810625" y="1527810"/>
            <a:ext cx="3048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Специальные знаки, символы для замены слов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/>
              <a:t>Сокращения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7343773" y="2613983"/>
            <a:ext cx="1338264" cy="62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419725" y="2818141"/>
            <a:ext cx="3390900" cy="2172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043612" y="4086225"/>
            <a:ext cx="2638425" cy="128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4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12772" y="4116059"/>
            <a:ext cx="2869325" cy="2375338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9143523" y="4297888"/>
            <a:ext cx="2785241" cy="1005840"/>
          </a:xfrm>
        </p:spPr>
        <p:txBody>
          <a:bodyPr/>
          <a:lstStyle/>
          <a:p>
            <a:r>
              <a:rPr lang="ru-RU" sz="2800" b="1" dirty="0" smtClean="0"/>
              <a:t>Во-первых, ….</a:t>
            </a:r>
          </a:p>
          <a:p>
            <a:r>
              <a:rPr lang="ru-RU" sz="2800" b="1" dirty="0" smtClean="0"/>
              <a:t>Во-вторых, ….</a:t>
            </a:r>
          </a:p>
          <a:p>
            <a:r>
              <a:rPr lang="ru-RU" sz="2800" b="1" dirty="0" smtClean="0"/>
              <a:t>В-третьих, …</a:t>
            </a:r>
          </a:p>
          <a:p>
            <a:r>
              <a:rPr lang="ru-RU" sz="2800" b="1" dirty="0" smtClean="0"/>
              <a:t>В заключении</a:t>
            </a:r>
            <a:endParaRPr lang="ru-RU" sz="28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130" y="329275"/>
            <a:ext cx="7990552" cy="822960"/>
          </a:xfrm>
        </p:spPr>
        <p:txBody>
          <a:bodyPr/>
          <a:lstStyle/>
          <a:p>
            <a:r>
              <a:rPr lang="ru-RU" sz="4400" dirty="0">
                <a:latin typeface="+mj-lt"/>
              </a:rPr>
              <a:t>Маркеры в речи преподавателя</a:t>
            </a:r>
          </a:p>
        </p:txBody>
      </p:sp>
      <p:sp>
        <p:nvSpPr>
          <p:cNvPr id="6" name="Заголовок 32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 txBox="1">
            <a:spLocks/>
          </p:cNvSpPr>
          <p:nvPr/>
        </p:nvSpPr>
        <p:spPr>
          <a:xfrm>
            <a:off x="323130" y="1322517"/>
            <a:ext cx="11134580" cy="82296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GB" sz="2400" kern="1200" dirty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Обращайте внимание на </a:t>
            </a:r>
            <a:r>
              <a:rPr lang="ru-RU" sz="2800" b="1" dirty="0" smtClean="0"/>
              <a:t>фразы, вводящие новый блок информации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Например: </a:t>
            </a:r>
          </a:p>
          <a:p>
            <a:r>
              <a:rPr lang="ru-RU" sz="2800" dirty="0" smtClean="0"/>
              <a:t>«Теперь я бы хотел рассмотреть …»</a:t>
            </a:r>
          </a:p>
          <a:p>
            <a:r>
              <a:rPr lang="ru-RU" sz="2800" dirty="0" smtClean="0"/>
              <a:t>«Что явилось предпосылками?»</a:t>
            </a:r>
          </a:p>
          <a:p>
            <a:r>
              <a:rPr lang="ru-RU" sz="2800" dirty="0" smtClean="0"/>
              <a:t>…  (</a:t>
            </a:r>
            <a:r>
              <a:rPr lang="ru-RU" sz="2800" b="1" dirty="0" smtClean="0">
                <a:latin typeface="+mn-lt"/>
                <a:ea typeface="+mn-ea"/>
                <a:cs typeface="+mn-cs"/>
              </a:rPr>
              <a:t>продолжите перечень таких фраз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9274" y="3527784"/>
            <a:ext cx="84568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rbel" panose="020B0503020204020204" pitchFamily="34" charset="0"/>
                <a:ea typeface="+mj-ea"/>
                <a:cs typeface="+mj-cs"/>
              </a:rPr>
              <a:t>Если преподаватель считает какую-то информацию важной, он обращает на неё ваше внимание. </a:t>
            </a:r>
          </a:p>
          <a:p>
            <a:r>
              <a:rPr lang="ru-RU" sz="2800" dirty="0">
                <a:latin typeface="Corbel" panose="020B0503020204020204" pitchFamily="34" charset="0"/>
                <a:ea typeface="+mj-ea"/>
                <a:cs typeface="+mj-cs"/>
              </a:rPr>
              <a:t>Например: </a:t>
            </a:r>
          </a:p>
          <a:p>
            <a:r>
              <a:rPr lang="ru-RU" sz="2800" dirty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rPr>
              <a:t>«Запомните!»</a:t>
            </a:r>
          </a:p>
          <a:p>
            <a:r>
              <a:rPr lang="ru-RU" sz="2800" dirty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rPr>
              <a:t>«Необходимо подчеркнуть, что…»</a:t>
            </a:r>
          </a:p>
          <a:p>
            <a:r>
              <a:rPr lang="ru-RU" sz="2800" dirty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rPr>
              <a:t>«Обратите внимание»</a:t>
            </a:r>
          </a:p>
          <a:p>
            <a:r>
              <a:rPr lang="ru-RU" sz="2800" dirty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rPr>
              <a:t>«Это понятно?»</a:t>
            </a:r>
          </a:p>
        </p:txBody>
      </p:sp>
    </p:spTree>
    <p:extLst>
      <p:ext uri="{BB962C8B-B14F-4D97-AF65-F5344CB8AC3E}">
        <p14:creationId xmlns:p14="http://schemas.microsoft.com/office/powerpoint/2010/main" val="55099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страниц книги">
            <a:extLst>
              <a:ext uri="{FF2B5EF4-FFF2-40B4-BE49-F238E27FC236}">
                <a16:creationId xmlns:a16="http://schemas.microsoft.com/office/drawing/2014/main" xmlns="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4" name="Заголовок 33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684" y="576263"/>
            <a:ext cx="6592824" cy="2852737"/>
          </a:xfrm>
        </p:spPr>
        <p:txBody>
          <a:bodyPr rtlCol="0"/>
          <a:lstStyle/>
          <a:p>
            <a:pPr rtl="0"/>
            <a:r>
              <a:rPr lang="ru-RU" dirty="0" smtClean="0"/>
              <a:t>Использование конспектов, предоставленных лектором</a:t>
            </a:r>
            <a:endParaRPr lang="ru-RU" dirty="0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1143" y="4275923"/>
            <a:ext cx="9165763" cy="978408"/>
          </a:xfrm>
        </p:spPr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Аналитическое чтение (анализ и интерпретация)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 конспект своими примечаниями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 descr="Декоративный элемент">
            <a:extLst>
              <a:ext uri="{FF2B5EF4-FFF2-40B4-BE49-F238E27FC236}">
                <a16:creationId xmlns:a16="http://schemas.microsoft.com/office/drawing/2014/main" xmlns="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xmlns="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xmlns="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xmlns="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49A191-EC8C-4AA6-9C64-D32B5F047436}">
  <ds:schemaRefs>
    <ds:schemaRef ds:uri="http://schemas.microsoft.com/sharepoint/v3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6dc4bcd6-49db-4c07-9060-8acfc67cef9f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b0879af-3eba-417a-a55a-ffe6dcd6ca7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0</TotalTime>
  <Words>530</Words>
  <Application>Microsoft Office PowerPoint</Application>
  <PresentationFormat>Произвольный</PresentationFormat>
  <Paragraphs>96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КОНСПЕКТИРОВАТЬ ЛЕКЦИИ</vt:lpstr>
      <vt:lpstr>Цель мастер-класса</vt:lpstr>
      <vt:lpstr>Лекции составлены таким образом, чтобы облегчить начало исследования. Они дают общее представление о предмете, об основных понятиях и теориях, о современных исследованиях по данной теме. </vt:lpstr>
      <vt:lpstr>ПЕРЕД ЛЕКЦИЕЙ</vt:lpstr>
      <vt:lpstr>Презентация PowerPoint</vt:lpstr>
      <vt:lpstr>Организация записей</vt:lpstr>
      <vt:lpstr>Лист для комментариев, вопросов</vt:lpstr>
      <vt:lpstr>Маркеры в речи преподавателя</vt:lpstr>
      <vt:lpstr>Использование конспектов, предоставленных лектором</vt:lpstr>
      <vt:lpstr>Презентация PowerPoint</vt:lpstr>
      <vt:lpstr>ПОСЛЕ ЛЕКЦИИ</vt:lpstr>
      <vt:lpstr>Самоконтроль. Насколько полезны ваши конспекты?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2020-04-13T08:27:03Z</dcterms:created>
  <dcterms:modified xsi:type="dcterms:W3CDTF">2020-12-15T03:24:11Z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